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0080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954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009-3C54-421C-B9E7-CD2577420B26}" type="datetimeFigureOut">
              <a:rPr lang="en-US" smtClean="0"/>
              <a:pPr/>
              <a:t>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F009-3C54-421C-B9E7-CD2577420B26}" type="datetimeFigureOut">
              <a:rPr lang="en-US" smtClean="0"/>
              <a:pPr/>
              <a:t>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9E441-E5CA-45E5-AC54-8B838332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readingscripture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830"/>
            <a:ext cx="7772400" cy="3179537"/>
          </a:xfrm>
        </p:spPr>
        <p:txBody>
          <a:bodyPr>
            <a:noAutofit/>
          </a:bodyPr>
          <a:lstStyle/>
          <a:p>
            <a:pPr>
              <a:lnSpc>
                <a:spcPct val="87000"/>
              </a:lnSpc>
            </a:pPr>
            <a:r>
              <a:rPr lang="en-US" sz="7200" b="1" dirty="0" smtClean="0">
                <a:latin typeface="Palatino Linotype" pitchFamily="18" charset="0"/>
                <a:ea typeface="Gentium Plus" pitchFamily="2" charset="0"/>
                <a:cs typeface="Gentium Plus" pitchFamily="2" charset="0"/>
              </a:rPr>
              <a:t>Biblical</a:t>
            </a:r>
            <a:br>
              <a:rPr lang="en-US" sz="7200" b="1" dirty="0" smtClean="0">
                <a:latin typeface="Palatino Linotype" pitchFamily="18" charset="0"/>
                <a:ea typeface="Gentium Plus" pitchFamily="2" charset="0"/>
                <a:cs typeface="Gentium Plus" pitchFamily="2" charset="0"/>
              </a:rPr>
            </a:br>
            <a:r>
              <a:rPr lang="en-US" sz="7200" b="1" dirty="0" smtClean="0">
                <a:latin typeface="Palatino Linotype" pitchFamily="18" charset="0"/>
                <a:ea typeface="Gentium Plus" pitchFamily="2" charset="0"/>
                <a:cs typeface="Gentium Plus" pitchFamily="2" charset="0"/>
              </a:rPr>
              <a:t>Hebrew Alphabet Flash Cards</a:t>
            </a:r>
            <a:endParaRPr lang="en-US" sz="7200" b="1" dirty="0">
              <a:latin typeface="Palatino Linotype" pitchFamily="18" charset="0"/>
              <a:ea typeface="Gentium Plus" pitchFamily="2" charset="0"/>
              <a:cs typeface="Gentium Plus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1543" y="5482740"/>
            <a:ext cx="8026400" cy="125185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use in the study of Biblical Hebrew. Created by Ron Henzel. Copyright © 2013, </a:t>
            </a:r>
            <a:r>
              <a:rPr lang="en-US" sz="1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reading Scripture.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May be distributed free of charge, but may not be resold or included with any product or item that is for sale.</a:t>
            </a:r>
          </a:p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readingScripture.org</a:t>
            </a: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Reading-Scripture-logo-950x450px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93150" y="3823759"/>
            <a:ext cx="2728670" cy="1292528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1345"/>
            <a:ext cx="9144000" cy="2656655"/>
          </a:xfrm>
        </p:spPr>
        <p:txBody>
          <a:bodyPr anchor="t">
            <a:normAutofit/>
          </a:bodyPr>
          <a:lstStyle/>
          <a:p>
            <a:r>
              <a:rPr lang="en-US" sz="66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66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’</a:t>
            </a:r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alef</a:t>
            </a:r>
            <a: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glottal stop/silent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’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א</a:t>
            </a:r>
            <a:endParaRPr lang="en-US" sz="30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bet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(With &amp; without </a:t>
            </a:r>
            <a:r>
              <a:rPr lang="en-US" sz="30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Dagesh</a:t>
            </a: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Lene</a:t>
            </a: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oy/v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an</a:t>
            </a:r>
            <a:r>
              <a:rPr lang="en-US" sz="3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b/ḇ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בּ</a:t>
            </a:r>
            <a:r>
              <a:rPr lang="en-US" sz="30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ב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gimel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(With &amp; without </a:t>
            </a:r>
            <a:r>
              <a:rPr lang="en-US" sz="30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Dagesh</a:t>
            </a: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Lene</a:t>
            </a: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)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g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g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irl/g as in do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g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g/ḡ 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גּ</a:t>
            </a:r>
            <a:r>
              <a:rPr lang="en-US" sz="30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ג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dalet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(With &amp; without </a:t>
            </a:r>
            <a:r>
              <a:rPr lang="en-US" sz="30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Dagesh</a:t>
            </a: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Lene</a:t>
            </a: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)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> </a:t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og/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ey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d/ḏ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דּ</a:t>
            </a:r>
            <a:r>
              <a:rPr lang="en-US" sz="30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ד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he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h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h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ay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h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ה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waw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w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w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ay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w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ו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zayin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z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Z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ion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z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ז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ḥet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as in Ba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ḥ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ח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ṭet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own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ṭ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ט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yōd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y as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y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ou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y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י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kaf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(Regular with &amp; without </a:t>
            </a:r>
            <a:r>
              <a:rPr lang="en-US" sz="30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Dagesh</a:t>
            </a: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Lene</a:t>
            </a: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&amp; final)</a:t>
            </a:r>
            <a:b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k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k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ing/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as in Ba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</a:t>
            </a:r>
            <a:r>
              <a:rPr lang="en-US" sz="3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k/ḵ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כּ</a:t>
            </a:r>
            <a:r>
              <a:rPr lang="en-US" sz="30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כ</a:t>
            </a:r>
            <a:r>
              <a:rPr lang="en-US" sz="30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ך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lamed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ord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ל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מ</a:t>
            </a:r>
            <a:r>
              <a:rPr lang="en-US" sz="30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ם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4206240"/>
            <a:ext cx="9144000" cy="26517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mem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PRONOUNCED: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TRANSLITERATED: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 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nun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et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נ </a:t>
            </a:r>
            <a:r>
              <a:rPr lang="en-US" sz="30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 ן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samek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ad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ס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‘</a:t>
            </a:r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ayin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rough glottal stop/silent 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‘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ע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pe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(Regular with &amp; without </a:t>
            </a:r>
            <a:r>
              <a:rPr lang="en-US" sz="30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Dagesh</a:t>
            </a: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Lene</a:t>
            </a: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&amp; final)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easant/ph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ph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easant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p/p̄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8366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פּ</a:t>
            </a:r>
            <a:r>
              <a:rPr lang="en-US" sz="30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פ</a:t>
            </a:r>
            <a:r>
              <a:rPr lang="en-US" sz="30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ף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tsade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ts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as in ba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ts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ṣ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צ</a:t>
            </a:r>
            <a:r>
              <a:rPr lang="en-US" sz="30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ץ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qōf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q as in pla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q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q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ק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resh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r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r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an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r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ר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śin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ip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ś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שׂ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šhin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sh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sh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ip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š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שׁ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06240"/>
            <a:ext cx="9144000" cy="2651760"/>
          </a:xfrm>
        </p:spPr>
        <p:txBody>
          <a:bodyPr anchor="t">
            <a:normAutofit/>
          </a:bodyPr>
          <a:lstStyle/>
          <a:p>
            <a:r>
              <a:rPr lang="en-US" sz="66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tau</a:t>
            </a:r>
            <a: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(With &amp; without </a:t>
            </a:r>
            <a:r>
              <a:rPr lang="en-US" sz="30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Dagesh</a:t>
            </a: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Lene</a:t>
            </a:r>
            <a:r>
              <a:rPr lang="en-US" sz="3000" dirty="0" smtClean="0">
                <a:latin typeface="Times New Roman" pitchFamily="18" charset="0"/>
                <a:ea typeface="Gentium Plus" pitchFamily="2" charset="0"/>
                <a:cs typeface="Times New Roman" pitchFamily="18" charset="0"/>
              </a:rPr>
              <a:t>) </a:t>
            </a:r>
            <a: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  <a:t/>
            </a:r>
            <a:br>
              <a:rPr lang="en-US" sz="3000" dirty="0" smtClean="0">
                <a:latin typeface="Palatino Linotype" pitchFamily="18" charset="0"/>
                <a:ea typeface="Gentium Plus" pitchFamily="2" charset="0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PRONOUNCED: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ank/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as in </a:t>
            </a:r>
            <a:r>
              <a:rPr lang="en-US" sz="3000" b="1" u="sng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ank</a:t>
            </a:r>
            <a:b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TRANSLITERATED:</a:t>
            </a:r>
            <a:r>
              <a:rPr lang="en-US" sz="3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t/ṯ 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"/>
            <a:ext cx="9144000" cy="40078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תּ</a:t>
            </a:r>
            <a:r>
              <a:rPr lang="en-US" sz="30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he-IL" sz="30000" dirty="0" smtClean="0">
                <a:latin typeface="Times New Roman" pitchFamily="18" charset="0"/>
                <a:cs typeface="Times New Roman" pitchFamily="18" charset="0"/>
              </a:rPr>
              <a:t>ת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1776</TotalTime>
  <Words>117</Words>
  <Application>Microsoft Office PowerPoint</Application>
  <PresentationFormat>On-screen Show (4:3)</PresentationFormat>
  <Paragraphs>49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Biblical Hebrew Alphabet Flash Cards</vt:lpstr>
      <vt:lpstr> ’alef   PRONOUNCED: glottal stop/silent  TRANSLITERATED: ’</vt:lpstr>
      <vt:lpstr>bet  (With &amp; without Dagesh Lene) PRONOUNCED: b as in boy/v as in van  TRANSLITERATED: b/ḇ </vt:lpstr>
      <vt:lpstr>gimel  (With &amp; without Dagesh Lene)  PRONOUNCED: g as in girl/g as in dog  TRANSLITERATED: g/ḡ  </vt:lpstr>
      <vt:lpstr>dalet  (With &amp; without Dagesh Lene)  PRONOUNCED: d as in dog/th as in they  TRANSLITERATED: d/ḏ </vt:lpstr>
      <vt:lpstr>he   PRONOUNCED: h as in hay  TRANSLITERATED: h</vt:lpstr>
      <vt:lpstr>waw   PRONOUNCED: w as in way  TRANSLITERATED: w </vt:lpstr>
      <vt:lpstr>zayin   PRONOUNCED: z as in Zion  TRANSLITERATED: z </vt:lpstr>
      <vt:lpstr>ḥet   PRONOUNCED: ch as in Bach  TRANSLITERATED: ḥ </vt:lpstr>
      <vt:lpstr>ṭet   PRONOUNCED: t as in town  TRANSLITERATED: ṭ </vt:lpstr>
      <vt:lpstr>yōd   PRONOUNCED: y as you  TRANSLITERATED: y </vt:lpstr>
      <vt:lpstr>kaf  (Regular with &amp; without Dagesh Lene &amp; final) PRONOUNCED: k as in king/ch as in Bach  TRANSLITERATED: k/ḵ </vt:lpstr>
      <vt:lpstr>lamed   PRONOUNCED: l as in Lord  TRANSLITERATED: l </vt:lpstr>
      <vt:lpstr>Slide 14</vt:lpstr>
      <vt:lpstr>nun   PRONOUNCED: n as in net  TRANSLITERATED: n</vt:lpstr>
      <vt:lpstr>samek   PRONOUNCED: s as in sad  TRANSLITERATED: s </vt:lpstr>
      <vt:lpstr>‘ayin   PRONOUNCED: rough glottal stop/silent   TRANSLITERATED: ‘ </vt:lpstr>
      <vt:lpstr>pe  (Regular with &amp; without Dagesh Lene &amp; final) PRONOUNCED: p as in peasant/ph as in pheasant  TRANSLITERATED: p/p̄ </vt:lpstr>
      <vt:lpstr>tsade   PRONOUNCED: ts as in bats  TRANSLITERATED: ṣ </vt:lpstr>
      <vt:lpstr>qōf   PRONOUNCED: q as in plaque  TRANSLITERATED: q </vt:lpstr>
      <vt:lpstr>resh   PRONOUNCED: r as in ran  TRANSLITERATED: r </vt:lpstr>
      <vt:lpstr>śin   PRONOUNCED: s as in sip  TRANSLITERATED: ś </vt:lpstr>
      <vt:lpstr>šhin   PRONOUNCED: sh as in ship  TRANSLITERATED: š </vt:lpstr>
      <vt:lpstr>tau  (With &amp; without Dagesh Lene)  PRONOUNCED: t as in tank/th as in thank  TRANSLITERATED: t/ṯ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Greek Alphabet Flash Cards</dc:title>
  <dc:creator>Ron</dc:creator>
  <cp:lastModifiedBy>Ron</cp:lastModifiedBy>
  <cp:revision>102</cp:revision>
  <dcterms:created xsi:type="dcterms:W3CDTF">2013-01-04T09:40:55Z</dcterms:created>
  <dcterms:modified xsi:type="dcterms:W3CDTF">2013-01-12T20:31:19Z</dcterms:modified>
</cp:coreProperties>
</file>