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0080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954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F009-3C54-421C-B9E7-CD2577420B26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readingscripture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830"/>
            <a:ext cx="7772400" cy="3179537"/>
          </a:xfrm>
        </p:spPr>
        <p:txBody>
          <a:bodyPr>
            <a:noAutofit/>
          </a:bodyPr>
          <a:lstStyle/>
          <a:p>
            <a:pPr>
              <a:lnSpc>
                <a:spcPct val="87000"/>
              </a:lnSpc>
            </a:pPr>
            <a:r>
              <a:rPr lang="en-US" sz="7200" b="1" dirty="0" smtClean="0">
                <a:latin typeface="Palatino Linotype" pitchFamily="18" charset="0"/>
                <a:ea typeface="Gentium Plus" pitchFamily="2" charset="0"/>
                <a:cs typeface="Gentium Plus" pitchFamily="2" charset="0"/>
              </a:rPr>
              <a:t>New Testament</a:t>
            </a:r>
            <a:r>
              <a:rPr lang="en-US" sz="7200" b="1" dirty="0" smtClean="0">
                <a:latin typeface="Palatino Linotype" pitchFamily="18" charset="0"/>
                <a:ea typeface="Gentium Plus" pitchFamily="2" charset="0"/>
                <a:cs typeface="Gentium Plus" pitchFamily="2" charset="0"/>
              </a:rPr>
              <a:t/>
            </a:r>
            <a:br>
              <a:rPr lang="en-US" sz="7200" b="1" dirty="0" smtClean="0">
                <a:latin typeface="Palatino Linotype" pitchFamily="18" charset="0"/>
                <a:ea typeface="Gentium Plus" pitchFamily="2" charset="0"/>
                <a:cs typeface="Gentium Plus" pitchFamily="2" charset="0"/>
              </a:rPr>
            </a:br>
            <a:r>
              <a:rPr lang="en-US" sz="7200" b="1" dirty="0" smtClean="0">
                <a:latin typeface="Palatino Linotype" pitchFamily="18" charset="0"/>
                <a:ea typeface="Gentium Plus" pitchFamily="2" charset="0"/>
                <a:cs typeface="Gentium Plus" pitchFamily="2" charset="0"/>
              </a:rPr>
              <a:t>Greek Alphabet Flash Cards</a:t>
            </a:r>
            <a:endParaRPr lang="en-US" sz="7200" b="1" dirty="0">
              <a:latin typeface="Palatino Linotype" pitchFamily="18" charset="0"/>
              <a:ea typeface="Gentium Plus" pitchFamily="2" charset="0"/>
              <a:cs typeface="Gentium Plus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543" y="5482740"/>
            <a:ext cx="8026400" cy="1251857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use in the study of New Testament (</a:t>
            </a:r>
            <a:r>
              <a:rPr lang="en-US" sz="1800" i="1" dirty="0" err="1" smtClean="0">
                <a:solidFill>
                  <a:schemeClr val="tx1"/>
                </a:solidFill>
                <a:latin typeface="Arial" pitchFamily="34" charset="0"/>
                <a:ea typeface="Gentium Plus" pitchFamily="2" charset="0"/>
                <a:cs typeface="Arial" pitchFamily="34" charset="0"/>
              </a:rPr>
              <a:t>Koin</a:t>
            </a:r>
            <a:r>
              <a:rPr lang="en-US" sz="18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ē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Greek. Created by Ron Henzel. Copyright © 2013, </a:t>
            </a:r>
            <a:r>
              <a:rPr lang="en-US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reading Scripture.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May be distributed free of charge, but may not be resold or included with any product or item that is for sale.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readingScripture.org</a:t>
            </a: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Reading-Scripture-logo-950x450px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3150" y="3823759"/>
            <a:ext cx="2728670" cy="1292528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Alpha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ἄλφα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a as in f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ther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A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 fontScale="90000"/>
          </a:bodyPr>
          <a:lstStyle/>
          <a:p>
            <a:r>
              <a:rPr lang="en-US" sz="6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Beta (</a:t>
            </a:r>
            <a:r>
              <a:rPr lang="el-GR" sz="6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βῆτα</a:t>
            </a:r>
            <a:r>
              <a:rPr lang="en-US" sz="6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br>
              <a:rPr lang="en-US" sz="3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PRONOUNCED: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 as in </a:t>
            </a:r>
            <a:r>
              <a:rPr lang="en-US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oy </a:t>
            </a:r>
            <a:endParaRPr lang="en-US" sz="36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Β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 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Gamma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γάμμα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g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g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irl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Γ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Delta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δέλτα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d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d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og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Δ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Epsilon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ἓ ψιλόν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e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e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ffort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Ε  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Zeta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ζῆτα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dz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as in ku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dz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u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Ζ  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Eta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ἦτα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e as in ob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e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y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Η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Theta (</a:t>
            </a:r>
            <a:r>
              <a:rPr lang="el-GR" sz="5400" dirty="0" smtClean="0">
                <a:latin typeface="Palatino Linotype" pitchFamily="18" charset="0"/>
              </a:rPr>
              <a:t>θῆτα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th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th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ing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Θ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857" y="4593224"/>
            <a:ext cx="8447314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Iota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ἰότα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as in p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 </a:t>
            </a:r>
            <a:r>
              <a:rPr lang="en-US" sz="3200" b="1" i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or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as in el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te. 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Ι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Kappa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κάππα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k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k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ite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Κ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Lambda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λάμβδα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l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l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amp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Λ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Mu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μῦ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m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m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ove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Μ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Nu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νῦ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n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n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ew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Ν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Xi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ξῖ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x as in e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x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tra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Ξ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742" y="4593224"/>
            <a:ext cx="8679544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Omicron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ὂ μικρόν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o as in n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o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 </a:t>
            </a:r>
            <a:r>
              <a:rPr lang="en-US" sz="3200" b="1" i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or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o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mit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Ο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Pi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πῖ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p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p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al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Π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Rho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ῥῶ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r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r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un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Ρ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Sigma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σίγμα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s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s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at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8401"/>
            <a:ext cx="9143999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Σ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σ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/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Tau (</a:t>
            </a:r>
            <a:r>
              <a:rPr lang="el-GR" sz="5400" dirty="0" smtClean="0">
                <a:latin typeface="Palatino Linotype" pitchFamily="18" charset="0"/>
              </a:rPr>
              <a:t>ταῦ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ag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Τ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286" y="4593224"/>
            <a:ext cx="85344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Upsilon (</a:t>
            </a:r>
            <a:r>
              <a:rPr lang="el-GR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ὖ ψιλόν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as French u or German ü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Υ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Phi (</a:t>
            </a:r>
            <a:r>
              <a:rPr lang="el-GR" sz="5400" dirty="0" smtClean="0">
                <a:latin typeface="Palatino Linotype" pitchFamily="18" charset="0"/>
              </a:rPr>
              <a:t>φῖ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ph as in 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ph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one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Φ</a:t>
            </a:r>
            <a:r>
              <a:rPr lang="en-US" sz="25600" dirty="0" smtClean="0">
                <a:latin typeface="Palatino Linotype" pitchFamily="18" charset="0"/>
                <a:cs typeface="Times New Roman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  <a:cs typeface="Times New Roman" pitchFamily="18" charset="0"/>
              </a:rPr>
              <a:t>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Chi (</a:t>
            </a:r>
            <a:r>
              <a:rPr lang="el-GR" sz="5400" dirty="0" smtClean="0">
                <a:latin typeface="Palatino Linotype" pitchFamily="18" charset="0"/>
              </a:rPr>
              <a:t>χῖ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ch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as in Ba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ch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</a:rPr>
              <a:t>Χ</a:t>
            </a:r>
            <a:r>
              <a:rPr lang="en-US" sz="25600" dirty="0" smtClean="0">
                <a:latin typeface="Palatino Linotype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</a:rPr>
              <a:t>χ</a:t>
            </a:r>
            <a:endParaRPr lang="el-GR" sz="25600" dirty="0" smtClean="0"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Psi (</a:t>
            </a:r>
            <a:r>
              <a:rPr lang="el-GR" sz="5400" dirty="0" smtClean="0">
                <a:latin typeface="Palatino Linotype" pitchFamily="18" charset="0"/>
              </a:rPr>
              <a:t>ψῖ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ps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as in ca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ps</a:t>
            </a:r>
            <a:endParaRPr lang="en-US" sz="3200" b="1" u="sng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</a:rPr>
              <a:t>Ψ</a:t>
            </a:r>
            <a:r>
              <a:rPr lang="en-US" sz="25600" dirty="0" smtClean="0">
                <a:latin typeface="Palatino Linotype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</a:rPr>
              <a:t>ψ</a:t>
            </a:r>
            <a:endParaRPr lang="el-GR" sz="25600" dirty="0" smtClean="0"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224"/>
            <a:ext cx="8229600" cy="1946471"/>
          </a:xfrm>
        </p:spPr>
        <p:txBody>
          <a:bodyPr anchor="t">
            <a:normAutofit/>
          </a:bodyPr>
          <a:lstStyle/>
          <a:p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Omega (</a:t>
            </a:r>
            <a:r>
              <a:rPr lang="el-GR" sz="5400" dirty="0" smtClean="0">
                <a:latin typeface="Palatino Linotype" pitchFamily="18" charset="0"/>
              </a:rPr>
              <a:t>ὦ μέγα</a:t>
            </a:r>
            <a:r>
              <a:rPr lang="en-US" sz="54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o as in n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o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te</a:t>
            </a:r>
            <a:endParaRPr lang="en-US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8401"/>
            <a:ext cx="8229600" cy="335279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l-GR" sz="25600" dirty="0" smtClean="0">
                <a:latin typeface="Palatino Linotype" pitchFamily="18" charset="0"/>
              </a:rPr>
              <a:t>Ω</a:t>
            </a:r>
            <a:r>
              <a:rPr lang="en-US" sz="25600" dirty="0" smtClean="0">
                <a:latin typeface="Palatino Linotype" pitchFamily="18" charset="0"/>
              </a:rPr>
              <a:t>  </a:t>
            </a:r>
            <a:r>
              <a:rPr lang="el-GR" sz="25600" dirty="0" smtClean="0">
                <a:latin typeface="Palatino Linotype" pitchFamily="18" charset="0"/>
              </a:rPr>
              <a:t>ω</a:t>
            </a:r>
            <a:endParaRPr lang="el-GR" sz="25600" dirty="0" smtClean="0"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392435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UPPERCASE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4700" y="39257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LOWERCASE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250</Words>
  <Application>Microsoft Office PowerPoint</Application>
  <PresentationFormat>On-screen Show (4:3)</PresentationFormat>
  <Paragraphs>99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New Testament Greek Alphabet Flash Cards</vt:lpstr>
      <vt:lpstr>Alpha (ἄλφα)   PRONOUNCED: a as in father </vt:lpstr>
      <vt:lpstr>Beta (βῆτα)   PRONOUNCED: b as in boy </vt:lpstr>
      <vt:lpstr>Gamma (γάμμα)   PRONOUNCED: g as in girl</vt:lpstr>
      <vt:lpstr>Delta (δέλτα)   PRONOUNCED: d as in dog</vt:lpstr>
      <vt:lpstr>Epsilon (ἓ ψιλόν)   PRONOUNCED: e as in effort </vt:lpstr>
      <vt:lpstr>Zeta (ζῆτα)   PRONOUNCED: dz as in kudzu</vt:lpstr>
      <vt:lpstr>Eta (ἦτα)   PRONOUNCED: e as in obey </vt:lpstr>
      <vt:lpstr>Theta (θῆτα)   PRONOUNCED: th as in thing </vt:lpstr>
      <vt:lpstr>Iota (ἰότα)   PRONOUNCED: i as in pit or as in elite.  </vt:lpstr>
      <vt:lpstr>Kappa (κάππα)   PRONOUNCED: k as in kite </vt:lpstr>
      <vt:lpstr>Lambda (λάμβδα)   PRONOUNCED: l as in lamp </vt:lpstr>
      <vt:lpstr>Mu (μῦ)   PRONOUNCED: m as in move </vt:lpstr>
      <vt:lpstr>Nu (νῦ)   PRONOUNCED: n as in new </vt:lpstr>
      <vt:lpstr>Xi (ξῖ)   PRONOUNCED: x as in extra</vt:lpstr>
      <vt:lpstr>Omicron (ὂ μικρόν)   PRONOUNCED: o as in not or as in omit</vt:lpstr>
      <vt:lpstr>Pi (πῖ)   PRONOUNCED: p as in pal</vt:lpstr>
      <vt:lpstr>Rho (ῥῶ)   PRONOUNCED: r as in run </vt:lpstr>
      <vt:lpstr>Sigma (σίγμα)   PRONOUNCED: s as in sat </vt:lpstr>
      <vt:lpstr>Tau (ταῦ)   PRONOUNCED: t as in tag</vt:lpstr>
      <vt:lpstr>Upsilon (ὖ ψιλόν)   PRONOUNCED: as French u or German ü </vt:lpstr>
      <vt:lpstr>Phi (φῖ)   PRONOUNCED: ph as in phone</vt:lpstr>
      <vt:lpstr>Chi (χῖ)   PRONOUNCED: ch as in Bach </vt:lpstr>
      <vt:lpstr>Psi (ψῖ)   PRONOUNCED: ps as in caps</vt:lpstr>
      <vt:lpstr>Omega (ὦ μέγα)   PRONOUNCED: o as in note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Greek Alphabet Flash Cards</dc:title>
  <dc:creator>Ron</dc:creator>
  <cp:lastModifiedBy>Ron</cp:lastModifiedBy>
  <cp:revision>49</cp:revision>
  <dcterms:created xsi:type="dcterms:W3CDTF">2013-01-04T09:40:55Z</dcterms:created>
  <dcterms:modified xsi:type="dcterms:W3CDTF">2013-01-09T09:21:22Z</dcterms:modified>
</cp:coreProperties>
</file>